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9" r:id="rId3"/>
    <p:sldId id="257" r:id="rId4"/>
    <p:sldId id="305" r:id="rId5"/>
    <p:sldId id="260" r:id="rId6"/>
    <p:sldId id="303" r:id="rId7"/>
    <p:sldId id="269" r:id="rId8"/>
    <p:sldId id="270" r:id="rId9"/>
    <p:sldId id="302" r:id="rId10"/>
    <p:sldId id="306" r:id="rId11"/>
    <p:sldId id="307" r:id="rId12"/>
    <p:sldId id="261" r:id="rId13"/>
    <p:sldId id="271" r:id="rId14"/>
    <p:sldId id="272" r:id="rId15"/>
    <p:sldId id="273" r:id="rId16"/>
    <p:sldId id="274" r:id="rId17"/>
    <p:sldId id="275" r:id="rId18"/>
    <p:sldId id="308" r:id="rId19"/>
    <p:sldId id="309" r:id="rId20"/>
    <p:sldId id="310" r:id="rId21"/>
    <p:sldId id="311" r:id="rId22"/>
    <p:sldId id="312" r:id="rId23"/>
    <p:sldId id="286" r:id="rId24"/>
    <p:sldId id="314" r:id="rId25"/>
    <p:sldId id="287" r:id="rId26"/>
    <p:sldId id="288" r:id="rId27"/>
    <p:sldId id="289" r:id="rId28"/>
    <p:sldId id="290" r:id="rId29"/>
    <p:sldId id="291" r:id="rId30"/>
    <p:sldId id="293" r:id="rId31"/>
    <p:sldId id="313" r:id="rId32"/>
    <p:sldId id="298" r:id="rId33"/>
    <p:sldId id="299" r:id="rId34"/>
    <p:sldId id="300" r:id="rId35"/>
    <p:sldId id="301" r:id="rId36"/>
    <p:sldId id="315" r:id="rId37"/>
    <p:sldId id="316" r:id="rId38"/>
    <p:sldId id="317" r:id="rId39"/>
    <p:sldId id="318" r:id="rId40"/>
    <p:sldId id="320" r:id="rId41"/>
    <p:sldId id="321" r:id="rId42"/>
    <p:sldId id="324" r:id="rId43"/>
    <p:sldId id="323" r:id="rId44"/>
    <p:sldId id="325" r:id="rId45"/>
    <p:sldId id="28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2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notesMaster" Target="notesMasters/notesMaster1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  <a:endParaRPr lang="en-US" dirty="0"/>
          </a:p>
        </p:txBody>
      </p:sp>
      <p:sp>
        <p:nvSpPr>
          <p:cNvPr id="11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2" name="Table Placeholder 16"/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  <a:endParaRPr lang="en-US" dirty="0"/>
          </a:p>
        </p:txBody>
      </p:sp>
      <p:sp>
        <p:nvSpPr>
          <p:cNvPr id="12" name="Chart Placeholder 9"/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  <a:endParaRPr lang="en-US" dirty="0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12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/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  <a:endParaRPr lang="en-US" sz="2400">
              <a:solidFill>
                <a:srgbClr val="CFCFC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Yêu cầu phi chức năng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674226" y="1375983"/>
            <a:ext cx="52404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Hiệu suất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Phản hồi ≤ 5s; báo cáo ≤ 10s; nhập/xuất ≤ 3s.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Hỗ trợ 10–20 người dùng, ~1.000–5.000 mặt hàng.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Bảo mật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Đăng nhập + phân quyền; timeout 60 phút.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Mật khẩu ≥ 6 ký tự; khuyến nghị HTTPS; 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Độ tin cậy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Xử lý lỗi rõ ràng; kiểm tra dữ liệu đầu vào cơ bản.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Giao diện &amp; UX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Responsive, tiếng Việt, bố cục đơn giản.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Người dùng làm quen ≤ 30 phút; tooltip, thông báo dễ hiểu.</a:t>
            </a:r>
            <a:endParaRPr lang="vi-VN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14663" y="1514482"/>
            <a:ext cx="60940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>
                <a:latin typeface="+mj-lt"/>
              </a:rPr>
              <a:t>Tương thích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Chạy trên Chrome/Firefox/Edge; Windows 10+; PostgreSQL + React.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Nguyên tắc nghiệp vụ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Không cho phép số lượng âm/vượt tồn; ngày dd/mm/yyyy; mã hàng duy nhất.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Bảo trì &amp; phát triển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Code rõ ràng, có chú thích; kiểm thử thủ công các chức năng chính.</a:t>
            </a:r>
            <a:endParaRPr lang="vi-VN">
              <a:latin typeface="+mj-lt"/>
            </a:endParaRPr>
          </a:p>
          <a:p>
            <a:r>
              <a:rPr lang="vi-VN" b="1">
                <a:latin typeface="+mj-lt"/>
              </a:rPr>
              <a:t>Phạm vi tính năng giai đoạn đầu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CRUD cơ bản; 2–3 báo cáo chính.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Quy trình: Nhập → Tồn → Xuất.</a:t>
            </a:r>
            <a:endParaRPr lang="vi-VN"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Từ điển dữ liệu</a:t>
            </a:r>
            <a:endParaRPr lang="en-US" sz="2400"/>
          </a:p>
        </p:txBody>
      </p:sp>
      <p:pic>
        <p:nvPicPr>
          <p:cNvPr id="10" name="Picture 9" descr="A document with a number of text&#10;&#10;AI-generated content may be incorrect.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b="22442"/>
          <a:stretch>
            <a:fillRect/>
          </a:stretch>
        </p:blipFill>
        <p:spPr bwMode="auto">
          <a:xfrm>
            <a:off x="7883336" y="1180361"/>
            <a:ext cx="4016375" cy="502619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365" y="1697905"/>
          <a:ext cx="7385971" cy="3991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98235"/>
                <a:gridCol w="3698203"/>
                <a:gridCol w="2089533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Mục dữ liệu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Nguồn gốc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 xin lĩnh hàng hóa</a:t>
                      </a:r>
                      <a:endParaRPr lang="vi-VN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Biểu mẫu ghi nhu cầu xin cấp phát của đơn vị. 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Người lập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lập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Năm học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Bộ môn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Tên vật tư, hóa chất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Quy cách đóng gói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 tính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xin cấp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Mã/Code (dự kiến)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Hãng sản xuất (dự kiến)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Thời gian xin cấp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Chức năng đề nghị bổ sung hàng hóa, phê duyệt cấp phát. Mẫu phiếu xin lĩnh (M.01)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Từ điển dữ liệu</a:t>
            </a:r>
            <a:endParaRPr lang="en-US" sz="24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365" y="1508054"/>
          <a:ext cx="7385971" cy="425932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98235"/>
                <a:gridCol w="3698203"/>
                <a:gridCol w="2089533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Mục dữ liệu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Nguồn gốc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b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Dự trù bổ sung hàng hóa</a:t>
                      </a:r>
                      <a:br>
                        <a:rPr lang="vi-VN" sz="1600" b="1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vi-VN" sz="1600" b="0" kern="120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Bảng dự trù mua bổ sung cho năm học</a:t>
                      </a:r>
                      <a:endParaRPr lang="en-US" sz="1600" b="0" kern="120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Người lập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tạo phiếu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Năm học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Bộ môn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Tên vật tư, hóa chất</a:t>
                      </a:r>
                      <a:b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</a:b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Quy cách đóng gói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hiện có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dự trù năm trước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dự trù năm nay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Mã/Code (dự kiến)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Hãng sản xuất (dự kiến)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Giải trình lý do bổ sung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BGH phê duyệt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Chức năng đề nghị bổ sung hàng hóa. Mẫu dự trù bổ sung hàng hóa (M.02).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 descr="A document with a grid&#10;&#10;AI-generated content may be incorrect.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3" t="2965" b="22164"/>
          <a:stretch>
            <a:fillRect/>
          </a:stretch>
        </p:blipFill>
        <p:spPr bwMode="auto">
          <a:xfrm>
            <a:off x="7883336" y="1161697"/>
            <a:ext cx="4232464" cy="495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Từ điển dữ liệu</a:t>
            </a:r>
            <a:endParaRPr lang="en-US" sz="24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365" y="1763814"/>
          <a:ext cx="7385971" cy="3991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98235"/>
                <a:gridCol w="3698203"/>
                <a:gridCol w="2089533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Mục dữ liệu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Nguồn gốc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 nhập kho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Chứng từ nhập hàng vào kho.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tin: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Thông tin người tạo phiếu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nhập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Người giao hàng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Lý do nhập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Tên, nhãn hiệu, quy cách, phẩm chất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Mã số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 tính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giá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theo chứng từ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thực nhập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Tổng số tiền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Chức năng nhập kho và bảo quản.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Mẫu phiếu nhập kho (M.05)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 descr="A close-up of a document&#10;&#10;AI-generated content may be incorrect.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3189" r="2281" b="17805"/>
          <a:stretch>
            <a:fillRect/>
          </a:stretch>
        </p:blipFill>
        <p:spPr bwMode="auto">
          <a:xfrm>
            <a:off x="8039192" y="1180361"/>
            <a:ext cx="3860519" cy="515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Từ điển dữ liệu</a:t>
            </a:r>
            <a:endParaRPr lang="en-US" sz="24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365" y="1616263"/>
          <a:ext cx="7385971" cy="429742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98235"/>
                <a:gridCol w="3698203"/>
                <a:gridCol w="2089533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Mục dữ liệu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Nguồn gốc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Thẻ kho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Sổ theo dõi xuất–nhập–tồn hàng hóa.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Tên vật tư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 tính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Kho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Dư đầu kỳ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Nơi cung cấp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nhập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xuất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tồn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Lô sản xuất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sản xuất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hết hạn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 nhận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Chức năng nhập kho và bảo quản.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Mẫu thẻ kho (M.08).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t="3842" r="3692" b="22174"/>
          <a:stretch>
            <a:fillRect/>
          </a:stretch>
        </p:blipFill>
        <p:spPr bwMode="auto">
          <a:xfrm>
            <a:off x="7936487" y="1180361"/>
            <a:ext cx="4112839" cy="516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Từ điển dữ liệu</a:t>
            </a:r>
            <a:endParaRPr lang="en-US" sz="240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97365" y="1616263"/>
          <a:ext cx="7385971" cy="337845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598235"/>
                <a:gridCol w="3698203"/>
                <a:gridCol w="2089533"/>
              </a:tblGrid>
              <a:tr h="372745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Mục dữ liệu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Trường thông tin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Nguồn gốc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 xuất kho</a:t>
                      </a:r>
                      <a:endParaRPr lang="vi-VN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Chứng từ xuất cấp phát.</a:t>
                      </a:r>
                      <a:endParaRPr lang="en-US" sz="16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Thông tin người tạo phiếu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Ngày tạo phiếu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Người nhận hàng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Tên, nhãn hiệu, quy cách, phẩm chất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Mã số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vị tính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Đơn giá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yêu cầu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Số lượng thực xuất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- Tổng số tiền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Chức năng duyệt xuất cấp phát.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Mẫu phiếu xuất kho (M.09).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 descr="A document with a number of lines&#10;&#10;AI-generated content may be incorrect.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t="3971" r="4398" b="19583"/>
          <a:stretch>
            <a:fillRect/>
          </a:stretch>
        </p:blipFill>
        <p:spPr bwMode="auto">
          <a:xfrm>
            <a:off x="8041965" y="1180361"/>
            <a:ext cx="3811299" cy="5092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325327" y="5666025"/>
            <a:ext cx="354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3: Sơ đồ Usecase hệ thống</a:t>
            </a:r>
            <a:endParaRPr lang="en-US"/>
          </a:p>
        </p:txBody>
      </p:sp>
      <p:pic>
        <p:nvPicPr>
          <p:cNvPr id="6" name="Picture 5" descr="A diagram with text and circles&#10;&#10;AI-generated content may be incorrect.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74" y="1280160"/>
            <a:ext cx="9068852" cy="429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3913353" y="5152665"/>
            <a:ext cx="436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4: UC1 - Đề nghị bổ sung hàng hóa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b="47142"/>
          <a:stretch>
            <a:fillRect/>
          </a:stretch>
        </p:blipFill>
        <p:spPr>
          <a:xfrm>
            <a:off x="409765" y="1520669"/>
            <a:ext cx="5735412" cy="33684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rcRect t="52045"/>
          <a:stretch>
            <a:fillRect/>
          </a:stretch>
        </p:blipFill>
        <p:spPr>
          <a:xfrm>
            <a:off x="6288805" y="1520669"/>
            <a:ext cx="5735412" cy="305603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3765882" y="5905899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5: UC2 - Phê duyệt danh mục bổ sung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094" y="1180361"/>
            <a:ext cx="5815811" cy="46849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772569" y="590589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6: UC3 - Nhập kho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3706" y="1180361"/>
            <a:ext cx="6544588" cy="478221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5" name="Title 6"/>
          <p:cNvSpPr txBox="1"/>
          <p:nvPr/>
        </p:nvSpPr>
        <p:spPr>
          <a:xfrm>
            <a:off x="386634" y="1518055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BÁO CÁO CUỐI KỲ</a:t>
            </a:r>
            <a:endParaRPr lang="en-US" dirty="0"/>
          </a:p>
        </p:txBody>
      </p:sp>
      <p:sp>
        <p:nvSpPr>
          <p:cNvPr id="6" name="Title 6"/>
          <p:cNvSpPr txBox="1"/>
          <p:nvPr/>
        </p:nvSpPr>
        <p:spPr>
          <a:xfrm>
            <a:off x="386634" y="2366847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/>
              <a:t>Đề tài: Hệ thống quản lý kho thuốc, hóa chất, vật tư và dụng cụ</a:t>
            </a:r>
            <a:endParaRPr lang="en-US" sz="2800" b="0" dirty="0"/>
          </a:p>
        </p:txBody>
      </p:sp>
      <p:sp>
        <p:nvSpPr>
          <p:cNvPr id="7" name="Title 6"/>
          <p:cNvSpPr txBox="1"/>
          <p:nvPr/>
        </p:nvSpPr>
        <p:spPr>
          <a:xfrm>
            <a:off x="386634" y="3300100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US" sz="2400" b="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240378" y="5905899"/>
            <a:ext cx="371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7: UC4 - Duyệt xuất cấp phát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41811"/>
          <a:stretch>
            <a:fillRect/>
          </a:stretch>
        </p:blipFill>
        <p:spPr>
          <a:xfrm>
            <a:off x="578179" y="1375983"/>
            <a:ext cx="5231934" cy="31111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88" y="1381055"/>
            <a:ext cx="4958557" cy="44801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4811054" y="5905899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8: UC5 - Xuất kho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1808" y="1128825"/>
            <a:ext cx="4928384" cy="47770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"/>
          <a:srcRect r="50000"/>
          <a:stretch>
            <a:fillRect/>
          </a:stretch>
        </p:blipFill>
        <p:spPr>
          <a:xfrm>
            <a:off x="8098862" y="1375983"/>
            <a:ext cx="3005226" cy="39716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1223454" y="5440558"/>
            <a:ext cx="565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Các bước thực hiện UC1: Đề nghị bổ sung hàng hóa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132961" y="2650111"/>
            <a:ext cx="2937029" cy="44347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995612" y="5451159"/>
            <a:ext cx="339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Trách nhiệm thủ kho trong UC1</a:t>
            </a:r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338736" y="1359628"/>
            <a:ext cx="7426756" cy="3957247"/>
            <a:chOff x="338736" y="1359628"/>
            <a:chExt cx="7426756" cy="395724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rcRect t="52045"/>
            <a:stretch>
              <a:fillRect/>
            </a:stretch>
          </p:blipFill>
          <p:spPr>
            <a:xfrm>
              <a:off x="338736" y="1359628"/>
              <a:ext cx="7426756" cy="395724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055904" y="1755780"/>
              <a:ext cx="813515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31802" y="1755780"/>
              <a:ext cx="2223741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91148" y="2009271"/>
              <a:ext cx="923411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00956" y="2270669"/>
              <a:ext cx="1356572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87107" y="2526902"/>
              <a:ext cx="784145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69419" y="1755780"/>
              <a:ext cx="362384" cy="29565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53509" y="2797937"/>
              <a:ext cx="923411" cy="29565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69419" y="3329535"/>
              <a:ext cx="923411" cy="29565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13869" y="3314944"/>
              <a:ext cx="991385" cy="295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2079814" y="1375983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4: CRC Người dùng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74659" y="1375983"/>
            <a:ext cx="243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5: CRC Thủ kho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427" y="1812442"/>
            <a:ext cx="4962808" cy="3356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72" y="1774125"/>
            <a:ext cx="5137899" cy="339508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067762" y="772446"/>
            <a:ext cx="313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6: CRC Ban Giám hiệu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24793" y="781159"/>
            <a:ext cx="256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7: CRC Lãnh đạo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53699" y="3434044"/>
            <a:ext cx="22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8: CRC Đơn vị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247" y="1115345"/>
            <a:ext cx="4292600" cy="2482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770" y="1115346"/>
            <a:ext cx="4292600" cy="24851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0" y="3800731"/>
            <a:ext cx="4292600" cy="24851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2195840" y="137598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9: CRC Phiếu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42785" y="1375983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10: CRC Thông báo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618" y="1745315"/>
            <a:ext cx="5290479" cy="33673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40" y="1745315"/>
            <a:ext cx="5290479" cy="371030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835841" y="1375983"/>
            <a:ext cx="27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11: CRC Hàng hóa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36547" y="1375983"/>
            <a:ext cx="430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12: CRC Dự trù bổ sung hàng hóa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38" y="1797071"/>
            <a:ext cx="4896533" cy="36849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04" y="1745315"/>
            <a:ext cx="5532260" cy="37367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306409" y="1375983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13: CRC Phiếu xin lĩnh hàng hóa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82102" y="1375983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14: CRC Phiếu nhập kho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858" y="1745315"/>
            <a:ext cx="5856393" cy="3722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94" y="1745314"/>
            <a:ext cx="5494970" cy="3722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2. Sơ đồ CRC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1671119" y="1180361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15: CRC Phiếu xuất kho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868904" y="1180361"/>
            <a:ext cx="25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16: CRC Thẻ kho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917" y="1549693"/>
            <a:ext cx="5178836" cy="3914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54" y="1549693"/>
            <a:ext cx="4920265" cy="409302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3. Sơ đồ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301278" y="5929071"/>
            <a:ext cx="358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9: Sơ đồ tổng quản các lớp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57" y="922090"/>
            <a:ext cx="8377286" cy="498950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5" name="Title 6"/>
          <p:cNvSpPr txBox="1"/>
          <p:nvPr/>
        </p:nvSpPr>
        <p:spPr>
          <a:xfrm>
            <a:off x="5605763" y="404049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4000"/>
              <a:t>MỤC LỤC</a:t>
            </a:r>
            <a:endParaRPr lang="en-US" sz="4000" dirty="0"/>
          </a:p>
        </p:txBody>
      </p:sp>
      <p:sp>
        <p:nvSpPr>
          <p:cNvPr id="6" name="Title 6"/>
          <p:cNvSpPr txBox="1"/>
          <p:nvPr/>
        </p:nvSpPr>
        <p:spPr>
          <a:xfrm>
            <a:off x="4864983" y="1375352"/>
            <a:ext cx="6698126" cy="24905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Phân tích hệ thống</a:t>
            </a:r>
            <a:endParaRPr lang="vi-VN" sz="2400" b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Sơ đồ CRC</a:t>
            </a:r>
            <a:endParaRPr lang="vi-VN" sz="2400" b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Sơ đồ lớp</a:t>
            </a:r>
            <a:endParaRPr lang="vi-VN" sz="2400" b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Sơ đồ tuần tự</a:t>
            </a:r>
            <a:endParaRPr lang="vi-VN" sz="2400" b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Sơ đồ trạng thái máy</a:t>
            </a:r>
            <a:endParaRPr lang="vi-VN" sz="2400" b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vi-VN" sz="2400" b="0">
                <a:solidFill>
                  <a:schemeClr val="tx1"/>
                </a:solidFill>
              </a:rPr>
              <a:t>Thiết kế các lớp</a:t>
            </a:r>
            <a:endParaRPr lang="en-US" sz="2400" b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3. Sơ đồ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851110" y="5929071"/>
            <a:ext cx="24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10: Sơ đồ object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38" y="928928"/>
            <a:ext cx="7910924" cy="5000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3. Sơ đồ lớp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78730" y="1263192"/>
          <a:ext cx="11048214" cy="4766942"/>
        </p:xfrm>
        <a:graphic>
          <a:graphicData uri="http://schemas.openxmlformats.org/drawingml/2006/table">
            <a:tbl>
              <a:tblPr firstRow="1" firstCol="1" bandRow="1"/>
              <a:tblGrid>
                <a:gridCol w="1841369"/>
                <a:gridCol w="1841369"/>
                <a:gridCol w="1841369"/>
                <a:gridCol w="1841369"/>
                <a:gridCol w="1841369"/>
                <a:gridCol w="1841369"/>
              </a:tblGrid>
              <a:tr h="443139"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                        Us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ecase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Lớp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Đề nghị bổ sung hàng hóa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Phê duyệt danh mục bổ sung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Nhập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Duyệt xuất cấp phát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Xuất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BGH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Lãnh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đạo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Đơn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vị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Thủ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8422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Thông báo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84224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Hàng hóa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4313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Dự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trù bổ sung hàng hóa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43139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Tổng hợp danh mục hàng hóa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 xin lĩnh hàng hóa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 nhập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Phiếu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xuất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25385"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Thẻ</a:t>
                      </a: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 kho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56548" marR="5654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971059" y="893860"/>
            <a:ext cx="424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17: Mối quan hệ Class - Usecase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4. Sơ đồ tuần tự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54884" y="5339565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11: Sơ đồ tuần tự Đề nghị bổ sung hàng hóa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57341" y="5339565"/>
            <a:ext cx="565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12: Sơ đồ tuần tự Phê duyệt danh mục bổ xung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33" y="1678940"/>
            <a:ext cx="5400040" cy="35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61" y="2187767"/>
            <a:ext cx="6085582" cy="248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4. Sơ đồ tuần tự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1460223" y="5537527"/>
            <a:ext cx="359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13: Sơ đồ tuần tự Nhập kho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06930" y="553752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14: Sơ đồ tuần tự Duyệt xuất cấp phát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3" y="1658590"/>
            <a:ext cx="5400040" cy="3729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17" y="1064948"/>
            <a:ext cx="5400040" cy="42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4. Sơ đồ tuần tự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338147" y="5537527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15: Sơ đồ tuần tự Xuất kho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44" y="1465868"/>
            <a:ext cx="6130912" cy="3926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5. Sơ đồ trạng thái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3953428" y="5901360"/>
            <a:ext cx="428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17: Sơ đồ trạng thái Phiếu xin lĩnh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657" y="1063392"/>
            <a:ext cx="9592686" cy="166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251" y="3429000"/>
            <a:ext cx="9375498" cy="21917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395589" y="2919354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16: Sơ đồ trạng thái Dự trù bổ sung hàng hóa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5. Sơ đồ trạng thái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993" y="1757672"/>
            <a:ext cx="8336012" cy="78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48" y="3446495"/>
            <a:ext cx="8181302" cy="2059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3844434" y="2919354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18: Sơ đồ trạng thái Phiếu nhập kho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2893" y="5554820"/>
            <a:ext cx="44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19: Sơ đồ trạng thái Phiếu xuất kho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2780029" y="5901360"/>
            <a:ext cx="663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20: Mô tả sơ đồ gói (package diagram) hệ thống cho UC1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85" y="1068863"/>
            <a:ext cx="5473830" cy="472027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772578" y="5137790"/>
            <a:ext cx="336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Hình 21: Các class thuộc package controller</a:t>
            </a:r>
            <a:endParaRPr lang="en-US"/>
          </a:p>
        </p:txBody>
      </p:sp>
      <p:pic>
        <p:nvPicPr>
          <p:cNvPr id="3" name="draw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917" y="1490225"/>
            <a:ext cx="3200450" cy="3389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1294" y="5137790"/>
            <a:ext cx="3062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Hình 22: Các class thuộc package service</a:t>
            </a:r>
            <a:endParaRPr lang="en-US"/>
          </a:p>
        </p:txBody>
      </p:sp>
      <p:pic>
        <p:nvPicPr>
          <p:cNvPr id="6" name="draw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324" y="1300801"/>
            <a:ext cx="3202468" cy="37165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53635" y="5137789"/>
            <a:ext cx="3565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/>
              <a:t>Hình 23: Các class thuộc package repository</a:t>
            </a:r>
            <a:endParaRPr lang="en-US"/>
          </a:p>
        </p:txBody>
      </p:sp>
      <p:pic>
        <p:nvPicPr>
          <p:cNvPr id="11" name="draw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443" y="2039052"/>
            <a:ext cx="3221984" cy="22400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4060829" y="5901360"/>
            <a:ext cx="407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24: Các class thuộc package dto</a:t>
            </a:r>
            <a:endParaRPr lang="en-US"/>
          </a:p>
        </p:txBody>
      </p:sp>
      <p:pic>
        <p:nvPicPr>
          <p:cNvPr id="3" name="draw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65" y="1824086"/>
            <a:ext cx="8544470" cy="32098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</a:t>
            </a:r>
            <a:endParaRPr lang="en-US"/>
          </a:p>
        </p:txBody>
      </p:sp>
      <p:sp>
        <p:nvSpPr>
          <p:cNvPr id="16" name="Chart Placeholder 15"/>
          <p:cNvSpPr>
            <a:spLocks noGrp="1"/>
          </p:cNvSpPr>
          <p:nvPr>
            <p:ph type="chart" sz="quarter" idx="13"/>
          </p:nvPr>
        </p:nvSpPr>
        <p:spPr>
          <a:xfrm>
            <a:off x="330200" y="1508671"/>
            <a:ext cx="5765800" cy="4655894"/>
          </a:xfrm>
        </p:spPr>
      </p:sp>
      <p:sp>
        <p:nvSpPr>
          <p:cNvPr id="8" name="TextBox 7"/>
          <p:cNvSpPr txBox="1"/>
          <p:nvPr/>
        </p:nvSpPr>
        <p:spPr>
          <a:xfrm>
            <a:off x="7874879" y="5239266"/>
            <a:ext cx="275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Hình 1: Đại học Y Hà Nội</a:t>
            </a: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Thực trạng</a:t>
            </a:r>
            <a:endParaRPr lang="en-US" sz="2400"/>
          </a:p>
        </p:txBody>
      </p:sp>
      <p:pic>
        <p:nvPicPr>
          <p:cNvPr id="6" name="Picture 5" descr="Điểm chuẩn và học phí trường Đại học Y Hà Nội (HMU) 20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536" y="1947863"/>
            <a:ext cx="4679950" cy="314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sp>
        <p:nvSpPr>
          <p:cNvPr id="18" name="TextBox 17"/>
          <p:cNvSpPr txBox="1"/>
          <p:nvPr/>
        </p:nvSpPr>
        <p:spPr>
          <a:xfrm>
            <a:off x="3945416" y="5901360"/>
            <a:ext cx="430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Hình 25: Các class thuộc package entity</a:t>
            </a:r>
            <a:endParaRPr lang="en-US"/>
          </a:p>
        </p:txBody>
      </p:sp>
      <p:pic>
        <p:nvPicPr>
          <p:cNvPr id="2" name="draw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964" y="1088796"/>
            <a:ext cx="8216072" cy="468040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6318" y="1561874"/>
            <a:ext cx="5576184" cy="35922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21" y="1561874"/>
            <a:ext cx="5345362" cy="359227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28903" y="1050810"/>
            <a:ext cx="420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18: Phương thức createForecast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24063" y="1050810"/>
            <a:ext cx="490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19: Phương thức loadPreviousForecast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Usecase</a:t>
            </a:r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360" y="1960774"/>
            <a:ext cx="5480616" cy="28563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898" y="1952409"/>
            <a:ext cx="5480616" cy="28646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2576" y="1516029"/>
            <a:ext cx="3990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20: Phương thức fetchMaterial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953929" y="1516029"/>
            <a:ext cx="418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21: Phương thức addingMaterial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6. Thiết kế các lớp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995" y="2085867"/>
            <a:ext cx="5671005" cy="2686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386" y="2084431"/>
            <a:ext cx="5196684" cy="28726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0083" y="1516029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22: Phương thức getMaterialStockSummary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24811" y="1516029"/>
            <a:ext cx="379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/>
              <a:t>Bảng 23: Phương thức editMaterial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70038" y="6084108"/>
            <a:ext cx="445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Hình 2: Sơ đồ Activity tổng quan hệ thống</a:t>
            </a: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Activity Diagram</a:t>
            </a:r>
            <a:endParaRPr lang="en-US" sz="24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21" y="1180361"/>
            <a:ext cx="9551558" cy="486431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97839" y="1668391"/>
          <a:ext cx="11355425" cy="34793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04544"/>
                <a:gridCol w="1580883"/>
                <a:gridCol w="4548137"/>
                <a:gridCol w="4721861"/>
              </a:tblGrid>
              <a:tr h="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i="0">
                          <a:effectLst/>
                          <a:latin typeface="+mj-lt"/>
                        </a:rPr>
                        <a:t>STT</a:t>
                      </a:r>
                      <a:endParaRPr lang="en-US" sz="1600" i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i="0">
                          <a:effectLst/>
                          <a:latin typeface="+mj-lt"/>
                        </a:rPr>
                        <a:t>QUY TRÌNH</a:t>
                      </a:r>
                      <a:endParaRPr lang="en-US" sz="1600" i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i="0">
                          <a:effectLst/>
                          <a:latin typeface="+mj-lt"/>
                        </a:rPr>
                        <a:t>CÔNG VIỆC HIỆN TẠI</a:t>
                      </a:r>
                      <a:endParaRPr lang="en-US" sz="1600" i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 i="0">
                          <a:effectLst/>
                          <a:latin typeface="+mj-lt"/>
                        </a:rPr>
                        <a:t>KHẢ NĂNG TỰ ĐỘNG HOÁ</a:t>
                      </a:r>
                      <a:endParaRPr lang="en-US" sz="1600" i="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845"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1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Đề nghị bổ sung hàng hóa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Kiểm tra số lượng tồn, nhu cầu sử dụng của các đơn vị dựa trên Phiếu xin lĩnh trong Trường.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Hệ thống tự động kiểm tra tồn kho và nhu cầu sử dụng của các đơn vị dựa trên Phiếu xin lĩnh điện tử.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Lập Dự trù bổ sung.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Hệ thống hỗ trợ lập dự trù tự động, có thể chỉnh sửa.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Gửi phiếu/dự trù lên Phòng QT&amp;VT/Trưởng phòng ký, trình BGH phê duyệt.</a:t>
                      </a:r>
                      <a:r>
                        <a:rPr lang="en-US" sz="1800">
                          <a:effectLst/>
                          <a:latin typeface="+mj-lt"/>
                        </a:rPr>
                        <a:t> 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Hệ thống gửi phiếu điện tử đến BGH để phê duyệt.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1"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Phê duyệt danh mục bổ sung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BGH phê duyệt danh mục HH cần bổ sung. 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gửi thông báo cho BGH xem và phê duyệt danh mục hàng hóa cần bổ sung.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1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Nếu BGH không duyệt, phòng QT&amp;VT báo cho đơn vị có nhu cầu biết để có phương án hợp lý.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Hệ thống tự động cập nhật trạng thái và gửi phản hồi cho đơn vị khi BGH không duyệt.</a:t>
                      </a:r>
                      <a:endParaRPr lang="en-US" sz="1800" kern="12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79936" y="5450979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Bảng 1: Đề xuất công việc hệ thống (1)</a:t>
            </a:r>
            <a:endParaRPr lang="en-US"/>
          </a:p>
        </p:txBody>
      </p:sp>
      <p:sp>
        <p:nvSpPr>
          <p:cNvPr id="11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Đề xuất công việc hệ thống</a:t>
            </a:r>
            <a:endParaRPr lang="en-US" sz="24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</a:t>
            </a: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18287" y="1507716"/>
          <a:ext cx="11355425" cy="432511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04544"/>
                <a:gridCol w="1359593"/>
                <a:gridCol w="4769427"/>
                <a:gridCol w="4721861"/>
              </a:tblGrid>
              <a:tr h="0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effectLst/>
                          <a:latin typeface="+mj-lt"/>
                        </a:rPr>
                        <a:t>STT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effectLst/>
                          <a:latin typeface="+mj-lt"/>
                        </a:rPr>
                        <a:t>QUY TRÌNH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effectLst/>
                          <a:latin typeface="+mj-lt"/>
                        </a:rPr>
                        <a:t>CÔNG VIỆC HIỆN TẠI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600">
                          <a:effectLst/>
                          <a:latin typeface="+mj-lt"/>
                        </a:rPr>
                        <a:t>KHẢ NĂNG TỰ ĐỘNG HOÁ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101"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3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Nhập kho &amp; bảo quản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phiế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 nhập kho đối với HH đạt yêu cầu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Times New Roman (Headings)"/>
                        </a:rPr>
                        <a:t>Thủ kho tạo phiếu nhập kho điện tử. Hệ thống cập nhật hàng hóa vào hệ thống.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40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 thẻ kho để theo dõi.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 (Headings)"/>
                        </a:rPr>
                        <a:t>Hệ thống tự động tạo</a:t>
                      </a:r>
                      <a:r>
                        <a:rPr lang="vi-VN" sz="1800">
                          <a:effectLst/>
                          <a:latin typeface="Times New Roman (Headings)"/>
                        </a:rPr>
                        <a:t> và cập nhật</a:t>
                      </a:r>
                      <a:r>
                        <a:rPr lang="en-US" sz="1800">
                          <a:effectLst/>
                          <a:latin typeface="Times New Roman (Headings)"/>
                        </a:rPr>
                        <a:t> thẻ kho</a:t>
                      </a:r>
                      <a:r>
                        <a:rPr lang="vi-VN" sz="1800">
                          <a:effectLst/>
                          <a:latin typeface="Times New Roman (Headings)"/>
                        </a:rPr>
                        <a:t>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845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HH cần được luân chuyển theo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nguyên tắc 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FIFO 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In/First Out) hoặc FEFO 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First Expired/First Out). 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 (Headings)"/>
                        </a:rPr>
                        <a:t>Hệ</a:t>
                      </a:r>
                      <a:r>
                        <a:rPr lang="vi-VN" sz="1800">
                          <a:effectLst/>
                          <a:latin typeface="Times New Roman (Headings)"/>
                        </a:rPr>
                        <a:t> thống cảnh báo hàng hóa sắp hết hạn sử dụng/quá hạn sử dụng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684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Duyệt xuất cấp phát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Lãnh đạo duyệt phiếu xin lĩnh HH của Đơn vị.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 (Headings)"/>
                        </a:rPr>
                        <a:t>Đơn</a:t>
                      </a:r>
                      <a:r>
                        <a:rPr lang="vi-VN" sz="1800">
                          <a:effectLst/>
                          <a:latin typeface="Times New Roman (Headings)"/>
                        </a:rPr>
                        <a:t> vị gửi phiếu xin lĩnh online, lãnh đạo phê duyệt trên hệ thống và thông báo kết quả cho đơn vị, thủ kho.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57"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5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+mj-lt"/>
                        </a:rPr>
                        <a:t>Thực hiện xuất kho &amp; bàn giao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Thủ kho liên hệ đơn vị sử dụng để lên kế hoạch cấp phát hàng hóa.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Times New Roman (Headings)"/>
                        </a:rPr>
                        <a:t>Hệ thống thông báo cho đơn vị lịch lấy hàng hóa.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Lập phiếu xuất kho</a:t>
                      </a:r>
                      <a:r>
                        <a:rPr lang="vi-V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Times New Roman (Headings)"/>
                        </a:rPr>
                        <a:t>Thủ kho tạo phiếu xuất kho điện tử trên hệ thống.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357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Cập nhật thông tin vào thẻ kho.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1800">
                          <a:effectLst/>
                          <a:latin typeface="Times New Roman (Headings)"/>
                        </a:rPr>
                        <a:t>Hệ thống tự động cập nhật thẻ kho theo phiếu xuất kho.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 (Headings)"/>
                        <a:ea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003118" y="5929071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Bảng 2: Đề xuất công việc hệ thống (2)</a:t>
            </a:r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Đề xuất công việc hệ thống</a:t>
            </a:r>
            <a:endParaRPr lang="en-US" sz="240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8695" y="1394817"/>
          <a:ext cx="11244569" cy="406836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3773277"/>
                <a:gridCol w="3735646"/>
                <a:gridCol w="3735646"/>
              </a:tblGrid>
              <a:tr h="33607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</a:rPr>
                        <a:t>Kỹ thuật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</a:rPr>
                        <a:t>Kinh tế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10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lang="vi-VN" sz="2400">
                          <a:solidFill>
                            <a:srgbClr val="000000"/>
                          </a:solidFill>
                          <a:effectLst/>
                          <a:latin typeface="+mj-lt"/>
                          <a:ea typeface="Calibri" panose="020F0502020204030204" pitchFamily="34" charset="0"/>
                        </a:rPr>
                        <a:t>Tổ chức</a:t>
                      </a:r>
                      <a:endParaRPr lang="en-US" sz="2400">
                        <a:solidFill>
                          <a:srgbClr val="000000"/>
                        </a:solidFill>
                        <a:effectLst/>
                        <a:latin typeface="+mj-lt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688063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latin typeface="+mj-lt"/>
                        </a:rPr>
                        <a:t>React + Spring Boot tách biệt FE/BE, dễ mở rộng và triển khai.</a:t>
                      </a:r>
                      <a:endParaRPr lang="vi-VN" sz="2000" b="0">
                        <a:latin typeface="+mj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latin typeface="+mj-lt"/>
                        </a:rPr>
                        <a:t>Nhiều thư viện hỗ trợ → giảm thời gian phát triển.</a:t>
                      </a:r>
                      <a:endParaRPr lang="vi-VN" sz="2000" b="0">
                        <a:latin typeface="+mj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latin typeface="+mj-lt"/>
                        </a:rPr>
                        <a:t>Cần DB quan hệ + backup; hỗ trợ tải cao bằng cache và load balancing.</a:t>
                      </a:r>
                      <a:endParaRPr lang="vi-VN" sz="2000" b="0">
                        <a:latin typeface="+mj-lt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vi-VN" sz="2000" b="0">
                          <a:latin typeface="+mj-lt"/>
                        </a:rPr>
                        <a:t>Có thể triển khai on-premise hoặc cloud.</a:t>
                      </a:r>
                      <a:endParaRPr lang="vi-VN" sz="2000" b="0"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Times New Roman (Headings)"/>
                          <a:cs typeface="Times New Roman" panose="02020603050405020304" pitchFamily="18" charset="0"/>
                        </a:rPr>
                        <a:t>Công nghệ open-source → chi phí thấp.</a:t>
                      </a:r>
                      <a:endParaRPr lang="en-US" sz="2000">
                        <a:latin typeface="Times New Roman (Headings)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Times New Roman (Headings)"/>
                          <a:cs typeface="Times New Roman" panose="02020603050405020304" pitchFamily="18" charset="0"/>
                        </a:rPr>
                        <a:t>Kiến trúc dễ mở rộng → tiết kiệm chi phí phát triển về sau.</a:t>
                      </a:r>
                      <a:endParaRPr lang="en-US" sz="2000">
                        <a:latin typeface="Times New Roman (Headings)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Times New Roman (Headings)"/>
                          <a:cs typeface="Times New Roman" panose="02020603050405020304" pitchFamily="18" charset="0"/>
                        </a:rPr>
                        <a:t>ROI cao: giảm giấy tờ, thất thoát, thời gian kiểm kê.</a:t>
                      </a:r>
                      <a:endParaRPr lang="en-US" sz="2000">
                        <a:latin typeface="Times New Roman (Headings)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Times New Roman (Headings)"/>
                          <a:cs typeface="Times New Roman" panose="02020603050405020304" pitchFamily="18" charset="0"/>
                        </a:rPr>
                        <a:t>Chi phí ẩn: bảo mật, hạ tầng, bảo trì dài hạn.</a:t>
                      </a:r>
                      <a:endParaRPr lang="en-US" sz="2000">
                        <a:latin typeface="Times New Roman (Headings)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latin typeface="+mj-lt"/>
                        </a:rPr>
                        <a:t>Bệnh viện có sẵn bộ phận IT → dễ triển khai và vận hành.</a:t>
                      </a:r>
                      <a:endParaRPr lang="vi-VN" sz="2000">
                        <a:latin typeface="+mj-l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latin typeface="+mj-lt"/>
                        </a:rPr>
                        <a:t>Người dùng quen quy trình kho → training nhanh.</a:t>
                      </a:r>
                      <a:endParaRPr lang="vi-VN" sz="2000">
                        <a:latin typeface="+mj-l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latin typeface="+mj-lt"/>
                        </a:rPr>
                        <a:t>Thuận lợi về giao diện tiếng Việt, quản lý log/audit.</a:t>
                      </a:r>
                      <a:endParaRPr lang="vi-VN" sz="2000">
                        <a:latin typeface="+mj-lt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vi-VN" sz="2000">
                          <a:latin typeface="+mj-lt"/>
                        </a:rPr>
                        <a:t>Thách thức: phê duyệt chậm, tuân thủ quy định dữ liệu, cần tài liệu &amp; đào tạo.</a:t>
                      </a:r>
                      <a:endParaRPr lang="vi-VN" sz="2000">
                        <a:latin typeface="+mj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Tính khả thi</a:t>
            </a:r>
            <a:endParaRPr 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4682793" y="560869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Bảng 3: Phân tích khả thi</a:t>
            </a:r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1. Phân tích hệ thống </a:t>
            </a:r>
            <a:endParaRPr lang="en-US"/>
          </a:p>
        </p:txBody>
      </p:sp>
      <p:sp>
        <p:nvSpPr>
          <p:cNvPr id="9" name="Title 1"/>
          <p:cNvSpPr txBox="1"/>
          <p:nvPr/>
        </p:nvSpPr>
        <p:spPr>
          <a:xfrm>
            <a:off x="338736" y="744263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/>
              <a:t>Yêu cầu chức năng</a:t>
            </a: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674226" y="1375983"/>
            <a:ext cx="524043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 b="1">
                <a:latin typeface="+mj-lt"/>
              </a:rPr>
              <a:t>Đề nghị bổ sung hàng hóa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Hệ thống tự động kiểm tra tồn kho &amp; nhu cầu từ các phiếu xin lĩnh.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Hỗ trợ lập phiếu dự trù, tự điền thông tin cần thiết.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Gửi phiếu dự trù điện tử lên Ban Giám hiệu phê duyệt.</a:t>
            </a:r>
            <a:endParaRPr lang="vi-VN">
              <a:latin typeface="+mj-lt"/>
            </a:endParaRPr>
          </a:p>
          <a:p>
            <a:pPr>
              <a:buNone/>
            </a:pPr>
            <a:r>
              <a:rPr lang="vi-VN" b="1">
                <a:latin typeface="+mj-lt"/>
              </a:rPr>
              <a:t>Phê duyệt danh mục bổ sung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Hệ thống gửi thông báo phê duyệt cho BGH.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Cập nhật trạng thái phiếu ngay khi được duyệt.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Nếu từ chối, hệ thống trả lý do về cho Đơn vị.</a:t>
            </a:r>
            <a:endParaRPr lang="vi-VN">
              <a:latin typeface="+mj-lt"/>
            </a:endParaRPr>
          </a:p>
          <a:p>
            <a:pPr>
              <a:buNone/>
            </a:pPr>
            <a:r>
              <a:rPr lang="vi-VN" b="1">
                <a:latin typeface="+mj-lt"/>
              </a:rPr>
              <a:t>Nhập kho &amp; bảo quản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Ghi nhận phiếu nhập và cập nhật dữ liệu hàng hóa.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Tự động tạo/cập nhật thẻ kho điện tử (xuất–nhập–tồn).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Gợi ý FIFO/FEFO và cảnh báo lô hàng sắp hết hạn.</a:t>
            </a:r>
            <a:endParaRPr lang="vi-VN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1180361"/>
            <a:ext cx="60940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vi-VN">
                <a:latin typeface="+mj-lt"/>
              </a:rPr>
            </a:br>
            <a:r>
              <a:rPr lang="vi-VN" b="1">
                <a:latin typeface="+mj-lt"/>
              </a:rPr>
              <a:t>Duyệt xuất cấp phát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Ghi nhận phiếu xin lĩnh của Đơn vị.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Thông báo Lãnh đạo phê duyệt trực tuyến.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Cập nhật trạng thái phiếu và gửi kết quả cho Đơn vị, Thủ kho.</a:t>
            </a:r>
            <a:endParaRPr lang="vi-VN">
              <a:latin typeface="+mj-lt"/>
            </a:endParaRPr>
          </a:p>
          <a:p>
            <a:pPr>
              <a:buNone/>
            </a:pPr>
            <a:r>
              <a:rPr lang="vi-VN" b="1">
                <a:latin typeface="+mj-lt"/>
              </a:rPr>
              <a:t>Xuất kho</a:t>
            </a:r>
            <a:endParaRPr lang="vi-VN" b="1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Hệ thống gửi lịch nhận hàng cho Đơn vị.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Ghi nhận phiếu xuất kho và số lượng thực xuất.</a:t>
            </a:r>
            <a:endParaRPr lang="vi-VN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>
                <a:latin typeface="+mj-lt"/>
              </a:rPr>
              <a:t>Tự động cập nhật thẻ kho theo số liệu xuất.</a:t>
            </a:r>
            <a:endParaRPr lang="vi-VN"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0</TotalTime>
  <Words>9082</Words>
  <Application>WPS Presentation</Application>
  <PresentationFormat>Widescreen</PresentationFormat>
  <Paragraphs>812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SimSun</vt:lpstr>
      <vt:lpstr>Wingdings</vt:lpstr>
      <vt:lpstr>Lato</vt:lpstr>
      <vt:lpstr>Carlito</vt:lpstr>
      <vt:lpstr>Calibri</vt:lpstr>
      <vt:lpstr>Trebuchet MS</vt:lpstr>
      <vt:lpstr>Times New Roman</vt:lpstr>
      <vt:lpstr>Microsoft YaHei</vt:lpstr>
      <vt:lpstr>Droid Sans Fallback</vt:lpstr>
      <vt:lpstr>Arial Unicode MS</vt:lpstr>
      <vt:lpstr>Times New Roman (Headings)</vt:lpstr>
      <vt:lpstr>Office Theme</vt:lpstr>
      <vt:lpstr>PowerPoint 演示文稿</vt:lpstr>
      <vt:lpstr>PowerPoint 演示文稿</vt:lpstr>
      <vt:lpstr>PowerPoint 演示文稿</vt:lpstr>
      <vt:lpstr>1. Phân tích hệ thống</vt:lpstr>
      <vt:lpstr>1. Phân tích hệ thống</vt:lpstr>
      <vt:lpstr>1. Phân tích hệ thống</vt:lpstr>
      <vt:lpstr>1. Phân tích hệ thống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1. Phân tích hệ thống </vt:lpstr>
      <vt:lpstr>2. Sơ đồ CRC</vt:lpstr>
      <vt:lpstr>2. Sơ đồ CRC</vt:lpstr>
      <vt:lpstr>2. Sơ đồ CRC</vt:lpstr>
      <vt:lpstr>2. Sơ đồ CRC</vt:lpstr>
      <vt:lpstr>2. Sơ đồ CRC</vt:lpstr>
      <vt:lpstr>2. Sơ đồ CRC</vt:lpstr>
      <vt:lpstr>2. Sơ đồ CRC</vt:lpstr>
      <vt:lpstr>3. Sơ đồ lớp</vt:lpstr>
      <vt:lpstr>3. Sơ đồ lớp</vt:lpstr>
      <vt:lpstr>3. Sơ đồ lớp</vt:lpstr>
      <vt:lpstr>4. Sơ đồ tuần tự</vt:lpstr>
      <vt:lpstr>4. Sơ đồ tuần tự</vt:lpstr>
      <vt:lpstr>4. Sơ đồ tuần tự</vt:lpstr>
      <vt:lpstr>5. Sơ đồ trạng thái</vt:lpstr>
      <vt:lpstr>5. Sơ đồ trạng thái</vt:lpstr>
      <vt:lpstr>6. Thiết kế các lớp</vt:lpstr>
      <vt:lpstr>6. Thiết kế các lớp</vt:lpstr>
      <vt:lpstr>6. Thiết kế các lớp</vt:lpstr>
      <vt:lpstr>6. Thiết kế các lớp</vt:lpstr>
      <vt:lpstr>6. Thiết kế các lớp</vt:lpstr>
      <vt:lpstr>6. Thiết kế các lớp</vt:lpstr>
      <vt:lpstr>6. Thiết kế các lớp</vt:lpstr>
      <vt:lpstr>PowerPoint 演示文稿</vt:lpstr>
    </vt:vector>
  </TitlesOfParts>
  <Company>9Slide.vn</Company>
  <LinksUpToDate>false</LinksUpToDate>
  <SharedDoc>false</SharedDoc>
  <HyperlinksChanged>false</HyperlinksChanged>
  <AppVersion>14.0000</AppVersion>
  <Manager>9Slide.vn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</dc:creator>
  <dc:description>9Slide.vn</dc:description>
  <dc:subject>9Slide.vn</dc:subject>
  <cp:category>9Slide.vn</cp:category>
  <cp:lastModifiedBy>hungle</cp:lastModifiedBy>
  <cp:revision>49</cp:revision>
  <dcterms:created xsi:type="dcterms:W3CDTF">2026-02-08T03:57:30Z</dcterms:created>
  <dcterms:modified xsi:type="dcterms:W3CDTF">2026-02-08T03:57:30Z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